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4"/>
  </p:notesMasterIdLst>
  <p:sldIdLst>
    <p:sldId id="256" r:id="rId2"/>
    <p:sldId id="257" r:id="rId3"/>
    <p:sldId id="260" r:id="rId4"/>
    <p:sldId id="276" r:id="rId5"/>
    <p:sldId id="262" r:id="rId6"/>
    <p:sldId id="277" r:id="rId7"/>
    <p:sldId id="278" r:id="rId8"/>
    <p:sldId id="280" r:id="rId9"/>
    <p:sldId id="275" r:id="rId10"/>
    <p:sldId id="261" r:id="rId11"/>
    <p:sldId id="279" r:id="rId12"/>
    <p:sldId id="268" r:id="rId13"/>
  </p:sldIdLst>
  <p:sldSz cx="9144000" cy="6858000" type="screen4x3"/>
  <p:notesSz cx="6858000" cy="9144000"/>
  <p:embeddedFontLst>
    <p:embeddedFont>
      <p:font typeface="Roboto" panose="020B060402020202020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2505421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3317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22231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30983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07137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5203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302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3294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44117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1085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621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07141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5212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hape 16" descr="supa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>
            <a:spLocks noGrp="1"/>
          </p:cNvSpPr>
          <p:nvPr>
            <p:ph type="pic" idx="2"/>
          </p:nvPr>
        </p:nvSpPr>
        <p:spPr>
          <a:xfrm>
            <a:off x="0" y="0"/>
            <a:ext cx="54864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Объект с подписью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Рисунок с подписью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Заголовок и вертикальный текст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Вертикальный заголовок и текст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Два объект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Заголовок раздела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eet The Team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424C53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pic" idx="2"/>
          </p:nvPr>
        </p:nvSpPr>
        <p:spPr>
          <a:xfrm>
            <a:off x="745316" y="1956681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pic" idx="3"/>
          </p:nvPr>
        </p:nvSpPr>
        <p:spPr>
          <a:xfrm>
            <a:off x="2780639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pic" idx="4"/>
          </p:nvPr>
        </p:nvSpPr>
        <p:spPr>
          <a:xfrm>
            <a:off x="4800602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pic" idx="5"/>
          </p:nvPr>
        </p:nvSpPr>
        <p:spPr>
          <a:xfrm>
            <a:off x="6866090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2057402" y="1066800"/>
            <a:ext cx="5029200" cy="4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6"/>
          </p:nvPr>
        </p:nvSpPr>
        <p:spPr>
          <a:xfrm>
            <a:off x="684214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7"/>
          </p:nvPr>
        </p:nvSpPr>
        <p:spPr>
          <a:xfrm>
            <a:off x="2728771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8"/>
          </p:nvPr>
        </p:nvSpPr>
        <p:spPr>
          <a:xfrm>
            <a:off x="684214" y="4248149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9"/>
          </p:nvPr>
        </p:nvSpPr>
        <p:spPr>
          <a:xfrm>
            <a:off x="684212" y="4487334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3"/>
          </p:nvPr>
        </p:nvSpPr>
        <p:spPr>
          <a:xfrm>
            <a:off x="2741613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4"/>
          </p:nvPr>
        </p:nvSpPr>
        <p:spPr>
          <a:xfrm>
            <a:off x="2741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5"/>
          </p:nvPr>
        </p:nvSpPr>
        <p:spPr>
          <a:xfrm>
            <a:off x="4800600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6"/>
          </p:nvPr>
        </p:nvSpPr>
        <p:spPr>
          <a:xfrm>
            <a:off x="481344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7"/>
          </p:nvPr>
        </p:nvSpPr>
        <p:spPr>
          <a:xfrm>
            <a:off x="481344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8"/>
          </p:nvPr>
        </p:nvSpPr>
        <p:spPr>
          <a:xfrm>
            <a:off x="6919772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9"/>
          </p:nvPr>
        </p:nvSpPr>
        <p:spPr>
          <a:xfrm>
            <a:off x="693261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0"/>
          </p:nvPr>
        </p:nvSpPr>
        <p:spPr>
          <a:xfrm>
            <a:off x="6932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Сравнение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Только заголовок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docs.microsoft.com/ru-ru/dotnet/api/system.collections.generic?view=netframework-4.8" TargetMode="External"/><Relationship Id="rId7" Type="http://schemas.openxmlformats.org/officeDocument/2006/relationships/hyperlink" Target="https://docs.microsoft.com/ru-ru/dotnet/standard/generics/covariance-and-contravarianc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ru.coursera.org/learn/algorithms-part1" TargetMode="External"/><Relationship Id="rId5" Type="http://schemas.openxmlformats.org/officeDocument/2006/relationships/hyperlink" Target="https://habr.com/ru/sandbox/25117/" TargetMode="External"/><Relationship Id="rId4" Type="http://schemas.openxmlformats.org/officeDocument/2006/relationships/hyperlink" Target="https://docs.microsoft.com/ru-ru/dotnet/csharp/programming-guide/generics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ru-ru/dotnet/csharp/programming-guide/concepts/covariance-contravariance/creating-variant-generic-interface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mykhailo-haidei-30334076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28" r="219"/>
          <a:stretch/>
        </p:blipFill>
        <p:spPr>
          <a:xfrm>
            <a:off x="2825" y="5200"/>
            <a:ext cx="5436000" cy="68529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BFCFEC"/>
              </a:gs>
              <a:gs pos="100000">
                <a:srgbClr val="BFCFEC"/>
              </a:gs>
            </a:gsLst>
            <a:lin ang="5400012" scaled="0"/>
          </a:gradFill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75" y="20470"/>
            <a:ext cx="5431912" cy="681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/>
          <p:nvPr/>
        </p:nvSpPr>
        <p:spPr>
          <a:xfrm>
            <a:off x="6593709" y="6094941"/>
            <a:ext cx="1527300" cy="2580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5438825" y="0"/>
            <a:ext cx="42900" cy="6858000"/>
          </a:xfrm>
          <a:prstGeom prst="rect">
            <a:avLst/>
          </a:prstGeom>
          <a:gradFill>
            <a:gsLst>
              <a:gs pos="0">
                <a:srgbClr val="DB0000"/>
              </a:gs>
              <a:gs pos="100000">
                <a:srgbClr val="54030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323528" y="3175385"/>
            <a:ext cx="475260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80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Лекція </a:t>
            </a:r>
            <a:r>
              <a:rPr lang="uk-UA" sz="280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sz="280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-2</a:t>
            </a:r>
            <a:endParaRPr sz="10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Shape 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7471" y="1924981"/>
            <a:ext cx="2276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/>
        </p:nvSpPr>
        <p:spPr>
          <a:xfrm>
            <a:off x="6143625" y="3000800"/>
            <a:ext cx="24765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oboto"/>
                <a:ea typeface="Roboto"/>
                <a:cs typeface="Roboto"/>
                <a:sym typeface="Roboto"/>
              </a:rPr>
              <a:t>IT Education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oboto"/>
                <a:ea typeface="Roboto"/>
                <a:cs typeface="Roboto"/>
                <a:sym typeface="Roboto"/>
              </a:rPr>
              <a:t>Academy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2558956" y="2940808"/>
            <a:ext cx="3867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3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Спасибі за увагу</a:t>
            </a:r>
            <a:endParaRPr sz="33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794024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Корисні посилання: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353699" y="1729703"/>
            <a:ext cx="8110469" cy="502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docs.microsoft.com/ru-ru/dotnet/api/system.collections.generic?view=netframework-4.8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https://docs.microsoft.com/ru-ru/dotnet/csharp/programming-guide/generics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/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https://habr.com/ru/sandbox/25117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/</a:t>
            </a: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ru.coursera.org/learn/algorithms-part1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docs.microsoft.com/ru-ru/dotnet/standard/generics/covariance-and-contravariance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118469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Корисні посилання: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353699" y="1729703"/>
            <a:ext cx="8110469" cy="502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</a:t>
            </a: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docs.microsoft.com/ru-ru/dotnet/csharp/programming-guide/concepts/covariance-contravariance/creating-variant-generic-interfaces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None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291921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5436096" y="0"/>
            <a:ext cx="370790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5436100" y="4583900"/>
            <a:ext cx="45600" cy="2274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417609" y="1590916"/>
            <a:ext cx="4279500" cy="8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-UA" sz="3000" b="1" dirty="0" smtClean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Михайло </a:t>
            </a:r>
            <a:r>
              <a:rPr lang="uk-UA" sz="3000" b="1" dirty="0" err="1" smtClean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Гайдей</a:t>
            </a:r>
            <a:endParaRPr sz="3000" b="1" i="0" u="none" strike="noStrike" cap="none" dirty="0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5940152" y="4513312"/>
            <a:ext cx="2991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КОНТАКТ</a:t>
            </a:r>
            <a:r>
              <a:rPr lang="uk-UA" sz="17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НІ</a:t>
            </a:r>
            <a:r>
              <a:rPr lang="en-US" sz="17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ДАН</a:t>
            </a:r>
            <a:r>
              <a:rPr lang="uk-UA" sz="17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І</a:t>
            </a:r>
            <a:endParaRPr sz="1700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endParaRPr sz="1600" b="1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15000"/>
              </a:lnSpc>
              <a:spcBef>
                <a:spcPts val="320"/>
              </a:spcBef>
            </a:pPr>
            <a:r>
              <a:rPr lang="en-US" sz="1500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-US" sz="1500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www.linkedin.com/in/mykhailo-haidei-30334076/</a:t>
            </a:r>
            <a:endParaRPr lang="uk-UA" sz="1500" dirty="0" smtClean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spcBef>
                <a:spcPts val="320"/>
              </a:spcBef>
            </a:pPr>
            <a:r>
              <a:rPr lang="en-US" sz="1500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mykhailo.haidei@gmail.com</a:t>
            </a:r>
            <a:endParaRPr sz="1500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5969374" y="527690"/>
            <a:ext cx="2724900" cy="3074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Фото</a:t>
            </a:r>
            <a:endParaRPr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marR="0" lvl="0" indent="-342900" algn="ctr" rtl="0">
              <a:spcBef>
                <a:spcPts val="36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инструктора</a:t>
            </a:r>
            <a:endParaRPr sz="180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5436100" y="-600"/>
            <a:ext cx="45600" cy="45846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3714750" y="360550"/>
            <a:ext cx="13335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700" y="299613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-143100" y="2717216"/>
            <a:ext cx="4197000" cy="27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sz="1800" b="0" i="0" u="none" strike="noStrike" cap="none" dirty="0">
              <a:solidFill>
                <a:srgbClr val="424C5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oto Sans Symbols"/>
              <a:buChar char="◆"/>
            </a:pPr>
            <a:r>
              <a:rPr lang="uk-UA" sz="1800" dirty="0" smtClean="0">
                <a:latin typeface="Roboto"/>
                <a:ea typeface="Roboto"/>
                <a:cs typeface="Roboto"/>
                <a:sym typeface="Roboto"/>
              </a:rPr>
              <a:t>Інструктор </a:t>
            </a:r>
            <a:r>
              <a:rPr lang="en-US" sz="1800" b="1" i="0" u="none" strike="noStrike" cap="none" dirty="0" smtClean="0">
                <a:latin typeface="Roboto"/>
                <a:ea typeface="Roboto"/>
                <a:cs typeface="Roboto"/>
                <a:sym typeface="Roboto"/>
              </a:rPr>
              <a:t>IT </a:t>
            </a:r>
            <a:r>
              <a:rPr lang="en-US" sz="1800" b="1" i="0" u="none" strike="noStrike" cap="none" dirty="0">
                <a:latin typeface="Roboto"/>
                <a:ea typeface="Roboto"/>
                <a:cs typeface="Roboto"/>
                <a:sym typeface="Roboto"/>
              </a:rPr>
              <a:t>Education Academy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>
              <a:lnSpc>
                <a:spcPct val="115000"/>
              </a:lnSpc>
              <a:spcBef>
                <a:spcPts val="360"/>
              </a:spcBef>
              <a:buSzPts val="1200"/>
              <a:buFont typeface="Noto Sans Symbols"/>
              <a:buChar char="◆"/>
            </a:pPr>
            <a:r>
              <a:rPr lang="en-US" sz="1800" dirty="0" err="1"/>
              <a:t>.Net</a:t>
            </a:r>
            <a:r>
              <a:rPr lang="en-US" sz="1800" dirty="0"/>
              <a:t> Software </a:t>
            </a:r>
            <a:r>
              <a:rPr lang="en-US" sz="1800" dirty="0" smtClean="0"/>
              <a:t>developer at </a:t>
            </a:r>
            <a:r>
              <a:rPr lang="en-US" sz="1800" i="0" u="none" strike="noStrike" cap="none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smtClean="0">
                <a:latin typeface="Roboto"/>
                <a:ea typeface="Roboto"/>
                <a:cs typeface="Roboto"/>
                <a:sym typeface="Roboto"/>
              </a:rPr>
              <a:t>3Shape</a:t>
            </a:r>
            <a:endParaRPr sz="1600" i="0" u="none" strike="noStrike" cap="none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374" y="527690"/>
            <a:ext cx="2419472" cy="307541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3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Теми сьогоднішньої лекції</a:t>
            </a:r>
            <a:endParaRPr sz="33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Узагальнення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Колекції</a:t>
            </a: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Generic (</a:t>
            </a:r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узагальнення)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Generic class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Generic method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Generic interface</a:t>
            </a: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655577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err="1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HashSet</a:t>
            </a:r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&lt;T&gt;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Містить лише унікальні елементи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3000" dirty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88618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List&lt;T&gt;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Список об’єктів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Можливість отримати об’єкт по індексу</a:t>
            </a:r>
            <a:endParaRPr lang="en-US" sz="3000" dirty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100138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Dictionary&lt;</a:t>
            </a:r>
            <a:r>
              <a:rPr lang="en-US" sz="3300" b="1" dirty="0" err="1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Tkey</a:t>
            </a:r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3300" b="1" dirty="0" err="1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TValue</a:t>
            </a:r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&gt;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Список об’єктів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Можливість отримати об’єкт по індексу</a:t>
            </a:r>
            <a:endParaRPr lang="en-US" sz="3000" dirty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05497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Stack&lt;T&gt;, Queue&lt;T&gt;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None/>
            </a:pPr>
            <a:endParaRPr lang="en-US" sz="3000" dirty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490202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/>
        </p:nvSpPr>
        <p:spPr>
          <a:xfrm>
            <a:off x="1016512" y="2483363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Система ведення журналу змін файлу або файлів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388535" y="3163646"/>
            <a:ext cx="485540" cy="458203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2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388535" y="2495068"/>
            <a:ext cx="485540" cy="458203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388535" y="3832224"/>
            <a:ext cx="485540" cy="462296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Shape 169"/>
          <p:cNvSpPr txBox="1">
            <a:spLocks/>
          </p:cNvSpPr>
          <p:nvPr/>
        </p:nvSpPr>
        <p:spPr>
          <a:xfrm>
            <a:off x="388535" y="1202272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Що таке система контролю версій?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Shape 194"/>
          <p:cNvSpPr txBox="1"/>
          <p:nvPr/>
        </p:nvSpPr>
        <p:spPr>
          <a:xfrm>
            <a:off x="1016512" y="3151941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Можливість керування усіма версіями файлу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Shape 194"/>
          <p:cNvSpPr txBox="1"/>
          <p:nvPr/>
        </p:nvSpPr>
        <p:spPr>
          <a:xfrm>
            <a:off x="1016512" y="3820519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Система моніторингу змін (хто, коли)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Shape 207"/>
          <p:cNvSpPr/>
          <p:nvPr/>
        </p:nvSpPr>
        <p:spPr>
          <a:xfrm>
            <a:off x="388535" y="4493190"/>
            <a:ext cx="485540" cy="458203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latin typeface="Roboto"/>
                <a:ea typeface="Roboto"/>
                <a:cs typeface="Roboto"/>
                <a:sym typeface="Roboto"/>
              </a:rPr>
              <a:t>4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Shape 194"/>
          <p:cNvSpPr txBox="1"/>
          <p:nvPr/>
        </p:nvSpPr>
        <p:spPr>
          <a:xfrm>
            <a:off x="1016512" y="4509225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Низькі накладні витрати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0374946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161</Words>
  <Application>Microsoft Office PowerPoint</Application>
  <PresentationFormat>Екран (4:3)</PresentationFormat>
  <Paragraphs>78</Paragraphs>
  <Slides>12</Slides>
  <Notes>12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12</vt:i4>
      </vt:variant>
    </vt:vector>
  </HeadingPairs>
  <TitlesOfParts>
    <vt:vector size="17" baseType="lpstr">
      <vt:lpstr>Arial</vt:lpstr>
      <vt:lpstr>Roboto</vt:lpstr>
      <vt:lpstr>Noto Sans Symbols</vt:lpstr>
      <vt:lpstr>Calibri</vt:lpstr>
      <vt:lpstr>Тема Office</vt:lpstr>
      <vt:lpstr>Презентація PowerPoint</vt:lpstr>
      <vt:lpstr>Презентація PowerPoint</vt:lpstr>
      <vt:lpstr>Теми сьогоднішньої лекції</vt:lpstr>
      <vt:lpstr>Generic (узагальнення)</vt:lpstr>
      <vt:lpstr>HashSet&lt;T&gt;</vt:lpstr>
      <vt:lpstr>List&lt;T&gt;</vt:lpstr>
      <vt:lpstr>Dictionary&lt;Tkey, TValue&gt;</vt:lpstr>
      <vt:lpstr>Stack&lt;T&gt;, Queue&lt;T&gt;</vt:lpstr>
      <vt:lpstr>Презентація PowerPoint</vt:lpstr>
      <vt:lpstr>Спасибі за увагу</vt:lpstr>
      <vt:lpstr>Корисні посилання:</vt:lpstr>
      <vt:lpstr>Корисні посилання: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Mykhailo Haidei</dc:creator>
  <cp:lastModifiedBy>Mykhailo Haidei</cp:lastModifiedBy>
  <cp:revision>28</cp:revision>
  <dcterms:modified xsi:type="dcterms:W3CDTF">2019-05-19T17:02:33Z</dcterms:modified>
</cp:coreProperties>
</file>